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0" r:id="rId7"/>
    <p:sldId id="259" r:id="rId8"/>
    <p:sldId id="262" r:id="rId9"/>
    <p:sldId id="261" r:id="rId10"/>
    <p:sldId id="263" r:id="rId11"/>
    <p:sldId id="264" r:id="rId12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8F8D3426-6789-42E3-A758-8D39DD3D69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9B13553-C066-44D4-9093-7C12912780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8DC4E-0DFB-4355-B0D3-A431437C8233}" type="datetimeFigureOut">
              <a:rPr lang="cs-CZ" smtClean="0"/>
              <a:t>03.06.2026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8EAE64A-4191-4B45-B50A-59F804B8DC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403A91-86E7-4EAD-A5B3-92E2A37E69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CB66F-23A3-4FF2-BE89-103D6CCEF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53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DFAFB-1523-4F00-8059-26B947CB7AB5}" type="datetimeFigureOut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Upravte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179E0-48D5-47E5-832E-25E2B497034F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361585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9179E0-48D5-47E5-832E-25E2B497034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34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CB0E882A-2821-4693-A2C3-67E6F2F3321F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cs-CZ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5889DF-3970-4DF2-9B69-3ACF2EC7B94C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" noProof="0"/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" noProof="0"/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E36CE2-1B19-443D-9DE6-0BBC1B657CAF}" type="datetime1">
              <a:rPr lang="cs-CZ" noProof="0" smtClean="0"/>
              <a:t>03.06.2026</a:t>
            </a:fld>
            <a:endParaRPr lang="en-US" noProof="0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6BE20A-640A-4024-A71B-A36106A906CE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14CE18-734D-4203-9EC6-A69F559AA1A9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  <p:cxnSp>
        <p:nvCxnSpPr>
          <p:cNvPr id="7" name="Přímá spojnice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7BF09B-B79C-4DA3-81AC-3AD4B86BC4AD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é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9A8D91-360C-451D-9409-1612E017A56F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8" name="Zástupné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é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9589B6-5BD7-46D4-8BC4-ED48852AF800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8CCA72-CDCD-4EFD-9A99-97966275F23A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3" name="Zástupné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B68CE0-30E4-4C02-B9AB-83684CACFB2C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é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D74464-F219-4B7D-BC0D-841A1BB1E643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
              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é datum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D6402DA5-2844-4931-B479-FDE5FEF742AD}" type="datetime1">
              <a:rPr lang="cs-CZ" noProof="0" smtClean="0"/>
              <a:t>03.06.2026</a:t>
            </a:fld>
            <a:endParaRPr lang="cs-CZ" noProof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r>
              <a:rPr lang="cs-CZ" noProof="0"/>
              <a:t>
             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Přímá spojnice 41">
            <a:extLst>
              <a:ext uri="{FF2B5EF4-FFF2-40B4-BE49-F238E27FC236}">
                <a16:creationId xmlns:a16="http://schemas.microsoft.com/office/drawing/2014/main" id="{63FED537-3AF1-4C36-9904-77B6A54D2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206240"/>
            <a:ext cx="9966960" cy="1325880"/>
          </a:xfrm>
        </p:spPr>
        <p:txBody>
          <a:bodyPr rtlCol="0">
            <a:normAutofit/>
          </a:bodyPr>
          <a:lstStyle/>
          <a:p>
            <a:pPr rtl="0"/>
            <a:r>
              <a:rPr lang="cs-CZ" sz="6100" cap="none" dirty="0"/>
              <a:t>Expedice Halda Ema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598293"/>
            <a:ext cx="8767860" cy="553690"/>
          </a:xfrm>
        </p:spPr>
        <p:txBody>
          <a:bodyPr rtlCol="0">
            <a:normAutofit/>
          </a:bodyPr>
          <a:lstStyle/>
          <a:p>
            <a:pPr rtl="0"/>
            <a:r>
              <a:rPr lang="cs-CZ" sz="2000" dirty="0"/>
              <a:t>Cvičná expedice </a:t>
            </a:r>
            <a:r>
              <a:rPr lang="cs-CZ" sz="2000" dirty="0" err="1"/>
              <a:t>DofE</a:t>
            </a:r>
            <a:r>
              <a:rPr lang="cs-CZ" sz="2000" dirty="0"/>
              <a:t> 2026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D9EF39B-AB41-49AB-8163-8B5FD7D283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6B21FBC-D043-B917-B268-B9050C6923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781" b="32327"/>
          <a:stretch>
            <a:fillRect/>
          </a:stretch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obrázku 10">
            <a:extLst>
              <a:ext uri="{FF2B5EF4-FFF2-40B4-BE49-F238E27FC236}">
                <a16:creationId xmlns:a16="http://schemas.microsoft.com/office/drawing/2014/main" id="{D9038832-D3D2-9D6D-31EB-5E32C8EE471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297" b="5297"/>
          <a:stretch/>
        </p:blipFill>
        <p:spPr>
          <a:xfrm>
            <a:off x="7735077" y="2062179"/>
            <a:ext cx="3624010" cy="2852482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68C9A2-E88D-E847-F395-09B27EEE9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9735" y="2062179"/>
            <a:ext cx="5696338" cy="3500846"/>
          </a:xfrm>
        </p:spPr>
        <p:txBody>
          <a:bodyPr>
            <a:normAutofit/>
          </a:bodyPr>
          <a:lstStyle/>
          <a:p>
            <a:r>
              <a:rPr lang="cs-CZ" sz="2800" dirty="0"/>
              <a:t>9:30 – jsme se sešli a poslechli si kurz zdravovědy</a:t>
            </a:r>
          </a:p>
          <a:p>
            <a:r>
              <a:rPr lang="cs-CZ" sz="2800" dirty="0"/>
              <a:t>10:00 – vyrážíme z internátu směr zastávka Karolina</a:t>
            </a:r>
          </a:p>
        </p:txBody>
      </p:sp>
    </p:spTree>
    <p:extLst>
      <p:ext uri="{BB962C8B-B14F-4D97-AF65-F5344CB8AC3E}">
        <p14:creationId xmlns:p14="http://schemas.microsoft.com/office/powerpoint/2010/main" val="329806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8460D-F840-5A3C-F33E-34C40D23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3BE86F-6CAF-7CA1-BCCB-3FFE0140C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1805" y="2062179"/>
            <a:ext cx="4842588" cy="3500846"/>
          </a:xfrm>
        </p:spPr>
        <p:txBody>
          <a:bodyPr>
            <a:normAutofit/>
          </a:bodyPr>
          <a:lstStyle/>
          <a:p>
            <a:r>
              <a:rPr lang="cs-CZ" sz="2800" dirty="0"/>
              <a:t>10:30 – začátek cesty po turistickém okruhu NS Slezská Ostrava</a:t>
            </a:r>
          </a:p>
          <a:p>
            <a:r>
              <a:rPr lang="cs-CZ" sz="2800" dirty="0"/>
              <a:t>Následují jednotlivá stanoviště: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8C245B65-31D6-3E69-DB74-2FD13A7DE3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900" r="2900"/>
          <a:stretch>
            <a:fillRect/>
          </a:stretch>
        </p:blipFill>
        <p:spPr>
          <a:xfrm>
            <a:off x="5627852" y="1028700"/>
            <a:ext cx="609904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4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5988B-6C70-2B76-92C5-5336DBEDA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A07DF1-DBAD-5B83-BD50-54B9D9380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8902" y="451258"/>
            <a:ext cx="5696338" cy="4305044"/>
          </a:xfrm>
        </p:spPr>
        <p:txBody>
          <a:bodyPr>
            <a:normAutofit/>
          </a:bodyPr>
          <a:lstStyle/>
          <a:p>
            <a:r>
              <a:rPr lang="cs-CZ" sz="2800" dirty="0"/>
              <a:t>1.	Černá louka</a:t>
            </a:r>
          </a:p>
          <a:p>
            <a:pPr marL="514350" indent="-514350">
              <a:buAutoNum type="arabicPeriod"/>
            </a:pPr>
            <a:endParaRPr lang="cs-CZ" sz="2800" dirty="0"/>
          </a:p>
          <a:p>
            <a:pPr marL="514350" indent="-514350">
              <a:buAutoNum type="arabicPeriod"/>
            </a:pPr>
            <a:endParaRPr lang="cs-CZ" sz="2800" dirty="0"/>
          </a:p>
          <a:p>
            <a:pPr marL="514350" indent="-514350">
              <a:buAutoNum type="arabicPeriod"/>
            </a:pPr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2.	Hradní lávka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A43FE1D-C738-79F5-2D86-4DD5FC53AB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6" b="33161"/>
          <a:stretch>
            <a:fillRect/>
          </a:stretch>
        </p:blipFill>
        <p:spPr bwMode="auto">
          <a:xfrm>
            <a:off x="5787842" y="3484827"/>
            <a:ext cx="3725509" cy="2760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F433AAD-2481-8E5C-2ABA-B38A488B11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8" b="33162"/>
          <a:stretch>
            <a:fillRect/>
          </a:stretch>
        </p:blipFill>
        <p:spPr bwMode="auto">
          <a:xfrm>
            <a:off x="5787842" y="451258"/>
            <a:ext cx="3725509" cy="27816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6064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19A4E-4E7B-EB5A-37B0-560168233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D3B39D-13F8-46E1-547C-5C326C82E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8314" y="451258"/>
            <a:ext cx="5696338" cy="4305044"/>
          </a:xfrm>
        </p:spPr>
        <p:txBody>
          <a:bodyPr>
            <a:normAutofit/>
          </a:bodyPr>
          <a:lstStyle/>
          <a:p>
            <a:r>
              <a:rPr lang="cs-CZ" sz="2800" dirty="0"/>
              <a:t>3.	Slezskoostravský hrad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4.	Kostel sv. Josefa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5.	Židovský hřbitov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C799D9-194A-58F1-FCDA-73EBF0CA16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1" b="26709"/>
          <a:stretch>
            <a:fillRect/>
          </a:stretch>
        </p:blipFill>
        <p:spPr bwMode="auto">
          <a:xfrm>
            <a:off x="7635815" y="309880"/>
            <a:ext cx="2699385" cy="3119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C98C7B2-3F79-809F-741C-54FB1FB53B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2" t="12283" r="9467" b="48680"/>
          <a:stretch>
            <a:fillRect/>
          </a:stretch>
        </p:blipFill>
        <p:spPr bwMode="auto">
          <a:xfrm>
            <a:off x="7631086" y="3604409"/>
            <a:ext cx="2699385" cy="2767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26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107A8-E3D9-6F24-B320-A268970F4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BA3DDE-6FA8-A18F-0670-16BC2B39B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9735" y="2062179"/>
            <a:ext cx="5696338" cy="3500846"/>
          </a:xfrm>
        </p:spPr>
        <p:txBody>
          <a:bodyPr>
            <a:normAutofit/>
          </a:bodyPr>
          <a:lstStyle/>
          <a:p>
            <a:r>
              <a:rPr lang="cs-CZ" sz="2800" dirty="0"/>
              <a:t>6.	Ul. Vlčkova</a:t>
            </a:r>
          </a:p>
          <a:p>
            <a:endParaRPr lang="cs-CZ" sz="2800" dirty="0"/>
          </a:p>
          <a:p>
            <a:r>
              <a:rPr lang="cs-CZ" sz="2800" dirty="0"/>
              <a:t>7.	Pod Haldou</a:t>
            </a:r>
          </a:p>
          <a:p>
            <a:pPr marL="514350" indent="-514350">
              <a:buAutoNum type="arabicPeriod" startAt="7"/>
            </a:pPr>
            <a:endParaRPr lang="cs-CZ" sz="2800" dirty="0"/>
          </a:p>
          <a:p>
            <a:r>
              <a:rPr lang="cs-CZ" sz="2800" dirty="0"/>
              <a:t>8.	Vyhlídka na Haldě Ema</a:t>
            </a:r>
          </a:p>
          <a:p>
            <a:pPr marL="514350" indent="-514350">
              <a:buAutoNum type="arabicPeriod" startAt="7"/>
            </a:pPr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93F0A67-9E7A-8D18-6DBB-B7BF89098A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9" b="20309"/>
          <a:stretch>
            <a:fillRect/>
          </a:stretch>
        </p:blipFill>
        <p:spPr bwMode="auto">
          <a:xfrm>
            <a:off x="5916236" y="1735547"/>
            <a:ext cx="2699385" cy="35636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3DABF9C-9BA7-8D78-54B6-6B92D042D1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4" b="20309"/>
          <a:stretch>
            <a:fillRect/>
          </a:stretch>
        </p:blipFill>
        <p:spPr bwMode="auto">
          <a:xfrm>
            <a:off x="8978802" y="1735547"/>
            <a:ext cx="2699385" cy="3559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912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C716-4C34-BD8A-2E46-D030B009D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C6F02F9-D40B-15E1-6305-7F3491A9A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9735" y="2062179"/>
            <a:ext cx="5696338" cy="3500846"/>
          </a:xfrm>
        </p:spPr>
        <p:txBody>
          <a:bodyPr>
            <a:normAutofit/>
          </a:bodyPr>
          <a:lstStyle/>
          <a:p>
            <a:r>
              <a:rPr lang="cs-CZ" sz="2800" dirty="0"/>
              <a:t>9.	Údolí </a:t>
            </a:r>
            <a:r>
              <a:rPr lang="cs-CZ" sz="2800" dirty="0" err="1"/>
              <a:t>Burňa</a:t>
            </a:r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10.	Keltičkova kovárna</a:t>
            </a:r>
          </a:p>
          <a:p>
            <a:pPr marL="514350" indent="-514350">
              <a:buAutoNum type="arabicPeriod" startAt="7"/>
            </a:pPr>
            <a:endParaRPr lang="cs-CZ" sz="2800" dirty="0"/>
          </a:p>
          <a:p>
            <a:r>
              <a:rPr lang="cs-CZ" sz="2800" dirty="0"/>
              <a:t>11.	Památník Osvobození</a:t>
            </a:r>
          </a:p>
          <a:p>
            <a:pPr marL="514350" indent="-514350">
              <a:buAutoNum type="arabicPeriod" startAt="7"/>
            </a:pPr>
            <a:endParaRPr lang="cs-CZ" sz="28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DD17470-C269-0538-9A20-ABA4ECB2E9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3" b="20308"/>
          <a:stretch>
            <a:fillRect/>
          </a:stretch>
        </p:blipFill>
        <p:spPr bwMode="auto">
          <a:xfrm>
            <a:off x="8868920" y="2459780"/>
            <a:ext cx="2699385" cy="3568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26A15D7-28AA-D7BC-DE3F-4139827B48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1" b="32562"/>
          <a:stretch>
            <a:fillRect/>
          </a:stretch>
        </p:blipFill>
        <p:spPr bwMode="auto">
          <a:xfrm>
            <a:off x="5871967" y="788103"/>
            <a:ext cx="2699385" cy="2103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796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97C3-7E3A-5D55-3DBA-F309E0D44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D69437-E14D-AD44-6EA6-F8964B075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5171" y="462450"/>
            <a:ext cx="4231433" cy="3500846"/>
          </a:xfrm>
        </p:spPr>
        <p:txBody>
          <a:bodyPr>
            <a:normAutofit/>
          </a:bodyPr>
          <a:lstStyle/>
          <a:p>
            <a:r>
              <a:rPr lang="cs-CZ" dirty="0"/>
              <a:t>13:15 – příchod k nové radnici</a:t>
            </a:r>
          </a:p>
          <a:p>
            <a:r>
              <a:rPr lang="cs-CZ" dirty="0"/>
              <a:t>Zde jsme vyjeli výtahem až nahoru a poslechli si krátký komentovaný výklad o historii Ostravy.</a:t>
            </a:r>
          </a:p>
          <a:p>
            <a:r>
              <a:rPr lang="cs-CZ" dirty="0"/>
              <a:t>Po ukončení prohlídky jsme měli pauzu na jídlo a doplnění energie.</a:t>
            </a:r>
          </a:p>
          <a:p>
            <a:r>
              <a:rPr lang="cs-CZ" dirty="0"/>
              <a:t>Cestou zpět na internát jsme zhodnotili expedici a reflektovali naše pocity.</a:t>
            </a:r>
          </a:p>
          <a:p>
            <a:r>
              <a:rPr lang="cs-CZ" dirty="0"/>
              <a:t>15:45 – návrat na internát</a:t>
            </a:r>
          </a:p>
          <a:p>
            <a:pPr marL="514350" indent="-514350">
              <a:buAutoNum type="arabicPeriod" startAt="7"/>
            </a:pPr>
            <a:endParaRPr lang="cs-CZ" sz="28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79501B5-CFF7-B155-8207-74DE59D85D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2" r="10470" b="34492"/>
          <a:stretch>
            <a:fillRect/>
          </a:stretch>
        </p:blipFill>
        <p:spPr bwMode="auto">
          <a:xfrm>
            <a:off x="3344218" y="3293575"/>
            <a:ext cx="2699385" cy="3101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D1C2533-49DF-7497-F300-1AEA6D598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287" y="2796970"/>
            <a:ext cx="2700000" cy="359858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D010629-D9A1-DF17-FE1F-55980F660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945" y="503855"/>
            <a:ext cx="2700000" cy="359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0375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65EBD3-98B5-4FD2-8FAF-5D4022A9F7F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04E1485-0760-4ABF-A612-28A97B86DF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813238-AF3D-40EB-A3A4-550AB8513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Turistický motiv</Template>
  <TotalTime>20</TotalTime>
  <Words>151</Words>
  <Application>Microsoft Office PowerPoint</Application>
  <PresentationFormat>Širokoúhlá obrazovka</PresentationFormat>
  <Paragraphs>35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Základ</vt:lpstr>
      <vt:lpstr>Expedice Halda Ema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Ekrik Michalica</dc:creator>
  <cp:lastModifiedBy>Ekrik Michalica</cp:lastModifiedBy>
  <cp:revision>1</cp:revision>
  <dcterms:created xsi:type="dcterms:W3CDTF">2026-06-03T17:33:45Z</dcterms:created>
  <dcterms:modified xsi:type="dcterms:W3CDTF">2026-06-03T17:53:45Z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